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89" r:id="rId3"/>
    <p:sldId id="277" r:id="rId4"/>
    <p:sldId id="263" r:id="rId5"/>
    <p:sldId id="290" r:id="rId6"/>
    <p:sldId id="265" r:id="rId7"/>
    <p:sldId id="400" r:id="rId8"/>
    <p:sldId id="266" r:id="rId9"/>
    <p:sldId id="268" r:id="rId10"/>
    <p:sldId id="280" r:id="rId11"/>
    <p:sldId id="269" r:id="rId12"/>
    <p:sldId id="270" r:id="rId13"/>
    <p:sldId id="271" r:id="rId14"/>
    <p:sldId id="285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4717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5091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  <p:cmAuthor id="2" name="Пользователь Windows" initials="П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4784"/>
    <a:srgbClr val="FFFFFF"/>
    <a:srgbClr val="00888E"/>
    <a:srgbClr val="DDDDDD"/>
    <a:srgbClr val="348990"/>
    <a:srgbClr val="CEDE53"/>
    <a:srgbClr val="E5C946"/>
    <a:srgbClr val="023059"/>
    <a:srgbClr val="7A4684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 autoAdjust="0"/>
    <p:restoredTop sz="94186" autoAdjust="0"/>
  </p:normalViewPr>
  <p:slideViewPr>
    <p:cSldViewPr showGuides="1">
      <p:cViewPr varScale="1">
        <p:scale>
          <a:sx n="52" d="100"/>
          <a:sy n="52" d="100"/>
        </p:scale>
        <p:origin x="1464" y="43"/>
      </p:cViewPr>
      <p:guideLst>
        <p:guide orient="horz" pos="1752"/>
        <p:guide pos="4717"/>
        <p:guide/>
        <p:guide pos="5091"/>
        <p:guide orient="horz" pos="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800" b="1" baseline="0" dirty="0">
                <a:latin typeface="Century Gothic" panose="020B0502020202020204" pitchFamily="34" charset="0"/>
              </a:rPr>
              <a:t>Позиция в компании</a:t>
            </a:r>
          </a:p>
        </c:rich>
      </c:tx>
      <c:layout>
        <c:manualLayout>
          <c:xMode val="edge"/>
          <c:yMode val="edge"/>
          <c:x val="0.207505452610528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403543307086611E-2"/>
          <c:y val="0.19231044036162165"/>
          <c:w val="0.44971369203849532"/>
          <c:h val="0.7495228200641586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5"/>
          <c:dPt>
            <c:idx val="0"/>
            <c:bubble3D val="0"/>
            <c:spPr>
              <a:solidFill>
                <a:srgbClr val="33996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7A2-44FA-A7AA-4DD9F71B736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7A2-44FA-A7AA-4DD9F71B7362}"/>
              </c:ext>
            </c:extLst>
          </c:dPt>
          <c:dPt>
            <c:idx val="2"/>
            <c:bubble3D val="0"/>
            <c:spPr>
              <a:solidFill>
                <a:srgbClr val="BC881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7A2-44FA-A7AA-4DD9F71B73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Лист1!$A$3:$A$5</c:f>
              <c:strCache>
                <c:ptCount val="3"/>
                <c:pt idx="0">
                  <c:v>Топ-менеджеры</c:v>
                </c:pt>
                <c:pt idx="1">
                  <c:v>Менеджеры среднего звена</c:v>
                </c:pt>
                <c:pt idx="2">
                  <c:v>Специалисты</c:v>
                </c:pt>
              </c:strCache>
            </c:strRef>
          </c:cat>
          <c:val>
            <c:numRef>
              <c:f>Лист1!$B$3:$B$5</c:f>
              <c:numCache>
                <c:formatCode>0%</c:formatCode>
                <c:ptCount val="3"/>
                <c:pt idx="0">
                  <c:v>0.25</c:v>
                </c:pt>
                <c:pt idx="1">
                  <c:v>0.54</c:v>
                </c:pt>
                <c:pt idx="2">
                  <c:v>0.21000000000000008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A2-44FA-A7AA-4DD9F71B736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252077865266809"/>
          <c:y val="0.19637467191601041"/>
          <c:w val="0.48081255468066514"/>
          <c:h val="0.75245917177019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baseline="0" dirty="0">
                <a:latin typeface="Century Gothic" panose="020B0502020202020204" pitchFamily="34" charset="0"/>
              </a:rPr>
              <a:t>Типы высшего образования</a:t>
            </a:r>
          </a:p>
        </c:rich>
      </c:tx>
      <c:layout>
        <c:manualLayout>
          <c:xMode val="edge"/>
          <c:yMode val="edge"/>
          <c:x val="0.141916005434094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831364829396361E-2"/>
          <c:y val="0.20327682997958579"/>
          <c:w val="0.46005402449693772"/>
          <c:h val="0.76675670749489711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7"/>
          <c:dPt>
            <c:idx val="0"/>
            <c:bubble3D val="0"/>
            <c:spPr>
              <a:solidFill>
                <a:srgbClr val="BC881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F54-4F43-A670-087AC8214E67}"/>
              </c:ext>
            </c:extLst>
          </c:dPt>
          <c:dPt>
            <c:idx val="1"/>
            <c:bubble3D val="0"/>
            <c:spPr>
              <a:solidFill>
                <a:srgbClr val="33996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4F54-4F43-A670-087AC8214E67}"/>
              </c:ext>
            </c:extLst>
          </c:dPt>
          <c:dPt>
            <c:idx val="2"/>
            <c:bubble3D val="0"/>
            <c:spPr>
              <a:solidFill>
                <a:srgbClr val="0B878E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4F54-4F43-A670-087AC8214E67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4F54-4F43-A670-087AC8214E67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4F54-4F43-A670-087AC8214E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Лист1!$A$10:$A$14</c:f>
              <c:strCache>
                <c:ptCount val="5"/>
                <c:pt idx="0">
                  <c:v>Техническое</c:v>
                </c:pt>
                <c:pt idx="1">
                  <c:v>Экономическое</c:v>
                </c:pt>
                <c:pt idx="2">
                  <c:v>Гуманитарное</c:v>
                </c:pt>
                <c:pt idx="3">
                  <c:v>Естественно-научное</c:v>
                </c:pt>
                <c:pt idx="4">
                  <c:v>Военное</c:v>
                </c:pt>
              </c:strCache>
            </c:strRef>
          </c:cat>
          <c:val>
            <c:numRef>
              <c:f>Лист1!$B$10:$B$14</c:f>
              <c:numCache>
                <c:formatCode>0%</c:formatCode>
                <c:ptCount val="5"/>
                <c:pt idx="0">
                  <c:v>0.44</c:v>
                </c:pt>
                <c:pt idx="1">
                  <c:v>0.23</c:v>
                </c:pt>
                <c:pt idx="2">
                  <c:v>0.16</c:v>
                </c:pt>
                <c:pt idx="3">
                  <c:v>0.06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54-4F43-A670-087AC8214E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6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471653543307082"/>
          <c:y val="0.20623250218722677"/>
          <c:w val="0.47861679790026279"/>
          <c:h val="0.79376765944925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800" b="1" baseline="0" dirty="0">
                <a:latin typeface="Century Gothic" panose="020B0502020202020204" pitchFamily="34" charset="0"/>
              </a:rPr>
              <a:t>Отраслевая принадлежность предприятий, представленных слушателями</a:t>
            </a:r>
          </a:p>
        </c:rich>
      </c:tx>
      <c:layout>
        <c:manualLayout>
          <c:xMode val="edge"/>
          <c:yMode val="edge"/>
          <c:x val="0.15801503802140587"/>
          <c:y val="9.27028675319893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987302929460421"/>
          <c:y val="0.23618411960063537"/>
          <c:w val="0.26477956253851309"/>
          <c:h val="0.74824054855225752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5"/>
          <c:dPt>
            <c:idx val="0"/>
            <c:bubble3D val="0"/>
            <c:spPr>
              <a:solidFill>
                <a:srgbClr val="33996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5C8-4976-A34D-9C89D122548D}"/>
              </c:ext>
            </c:extLst>
          </c:dPt>
          <c:dPt>
            <c:idx val="1"/>
            <c:bubble3D val="0"/>
            <c:spPr>
              <a:solidFill>
                <a:srgbClr val="BC881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5C8-4976-A34D-9C89D122548D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75C8-4976-A34D-9C89D122548D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75C8-4976-A34D-9C89D12254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Лист1!$A$19:$A$22</c:f>
              <c:strCache>
                <c:ptCount val="4"/>
                <c:pt idx="0">
                  <c:v>Производство и строительство</c:v>
                </c:pt>
                <c:pt idx="1">
                  <c:v>Сфера услуг, консалтинговая деятельность, аудит и др. </c:v>
                </c:pt>
                <c:pt idx="2">
                  <c:v>Торговля (оптовая, розничная)</c:v>
                </c:pt>
                <c:pt idx="3">
                  <c:v>Высокие технологии, инженерия, телекоммуникации</c:v>
                </c:pt>
              </c:strCache>
            </c:strRef>
          </c:cat>
          <c:val>
            <c:numRef>
              <c:f>Лист1!$B$19:$B$22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0.16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C8-4976-A34D-9C89D122548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3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173581146993045"/>
          <c:y val="0.23142742278836417"/>
          <c:w val="0.48115823376461148"/>
          <c:h val="0.64983523485685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C85A3F-6AE6-46C2-9A6C-482542DB4DBA}" type="datetimeFigureOut">
              <a:rPr lang="ru-RU"/>
              <a:pPr>
                <a:defRPr/>
              </a:pPr>
              <a:t>чт 22.04.21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89B2BD-C126-4C7F-8B5C-590DCD3647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523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B1E737-B79E-49EF-AA4E-2E7E3ED71270}" type="slidenum">
              <a:rPr lang="ru-RU" altLang="ru-RU"/>
              <a:pPr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4844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B1E737-B79E-49EF-AA4E-2E7E3ED71270}" type="slidenum">
              <a:rPr lang="ru-RU" altLang="ru-RU"/>
              <a:pPr/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3837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B1E737-B79E-49EF-AA4E-2E7E3ED71270}" type="slidenum">
              <a:rPr lang="ru-RU" altLang="ru-RU"/>
              <a:pPr/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788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7925" y="1235075"/>
            <a:ext cx="4441825" cy="3330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B1E737-B79E-49EF-AA4E-2E7E3ED71270}" type="slidenum">
              <a:rPr lang="ru-RU" altLang="ru-RU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389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805FC-EC09-4E1F-B5BA-BE2D3F0C9A64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39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4E9CB-19F5-4E44-A1B2-5CFE4358398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37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77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/>
          <p:cNvGrpSpPr/>
          <p:nvPr userDrawn="1"/>
        </p:nvGrpSpPr>
        <p:grpSpPr>
          <a:xfrm>
            <a:off x="253797" y="260648"/>
            <a:ext cx="3150006" cy="514245"/>
            <a:chOff x="406400" y="394476"/>
            <a:chExt cx="3150006" cy="514245"/>
          </a:xfrm>
        </p:grpSpPr>
        <p:pic>
          <p:nvPicPr>
            <p:cNvPr id="17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72" b="2578"/>
            <a:stretch/>
          </p:blipFill>
          <p:spPr bwMode="auto">
            <a:xfrm>
              <a:off x="406400" y="394477"/>
              <a:ext cx="815480" cy="51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394476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39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46497" y="1260476"/>
            <a:ext cx="7772400" cy="1470025"/>
          </a:xfrm>
        </p:spPr>
        <p:txBody>
          <a:bodyPr/>
          <a:lstStyle>
            <a:lvl1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700" baseline="0">
                <a:solidFill>
                  <a:schemeClr val="tx1"/>
                </a:solidFill>
              </a:defRPr>
            </a:lvl1pPr>
          </a:lstStyle>
          <a:p>
            <a:endParaRPr lang="ru-RU" altLang="ru-RU" sz="3300" b="1" dirty="0">
              <a:solidFill>
                <a:srgbClr val="0B878E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1219"/>
            <a:ext cx="6400800" cy="17526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55653EE-F243-4DEF-A689-90B801F534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3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 userDrawn="1"/>
        </p:nvGrpSpPr>
        <p:grpSpPr>
          <a:xfrm>
            <a:off x="244906" y="260648"/>
            <a:ext cx="4543118" cy="720080"/>
            <a:chOff x="5690581" y="3176737"/>
            <a:chExt cx="3167788" cy="51424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50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7" name="Объект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03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46497" y="1260476"/>
            <a:ext cx="7772400" cy="1470025"/>
          </a:xfrm>
        </p:spPr>
        <p:txBody>
          <a:bodyPr/>
          <a:lstStyle>
            <a:lvl1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ru-RU" sz="3300" b="1" dirty="0"/>
              <a:t>Образец заголовка</a:t>
            </a:r>
            <a:endParaRPr lang="ru-RU" altLang="ru-RU" sz="3300" b="1" dirty="0">
              <a:solidFill>
                <a:srgbClr val="0B878E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1219"/>
            <a:ext cx="6400800" cy="17526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55653EE-F243-4DEF-A689-90B801F534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168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D18B0-ED8D-4DD1-96E7-EB0F7544679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47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546497" y="1260478"/>
            <a:ext cx="7772400" cy="1470025"/>
          </a:xfrm>
        </p:spPr>
        <p:txBody>
          <a:bodyPr/>
          <a:lstStyle>
            <a:lvl1pPr marL="0" marR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ru-RU" sz="4400" b="1" dirty="0"/>
              <a:t>Образец заголовка</a:t>
            </a:r>
            <a:endParaRPr lang="ru-RU" altLang="ru-RU" sz="4400" b="1" dirty="0">
              <a:solidFill>
                <a:srgbClr val="0B878E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913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bg>
      <p:bgPr>
        <a:gradFill>
          <a:gsLst>
            <a:gs pos="0">
              <a:srgbClr val="128C91"/>
            </a:gs>
            <a:gs pos="100000">
              <a:srgbClr val="7A4684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1208088"/>
            <a:ext cx="7772400" cy="1470025"/>
          </a:xfrm>
        </p:spPr>
        <p:txBody>
          <a:bodyPr/>
          <a:lstStyle>
            <a:lvl1pPr eaLnBrk="0" fontAlgn="base" hangingPunct="0">
              <a:spcAft>
                <a:spcPct val="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 userDrawn="1"/>
        </p:nvGrpSpPr>
        <p:grpSpPr>
          <a:xfrm>
            <a:off x="253797" y="260648"/>
            <a:ext cx="3150006" cy="514245"/>
            <a:chOff x="406400" y="394476"/>
            <a:chExt cx="3150006" cy="514245"/>
          </a:xfrm>
        </p:grpSpPr>
        <p:pic>
          <p:nvPicPr>
            <p:cNvPr id="19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72" b="2578"/>
            <a:stretch/>
          </p:blipFill>
          <p:spPr bwMode="auto">
            <a:xfrm>
              <a:off x="406400" y="394477"/>
              <a:ext cx="815480" cy="51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394476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73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>
          <a:gsLst>
            <a:gs pos="0">
              <a:srgbClr val="128C91"/>
            </a:gs>
            <a:gs pos="100000">
              <a:srgbClr val="7A4684"/>
            </a:gs>
          </a:gsLst>
          <a:lin ang="49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5800" y="1208088"/>
            <a:ext cx="7772400" cy="1470025"/>
          </a:xfrm>
        </p:spPr>
        <p:txBody>
          <a:bodyPr/>
          <a:lstStyle>
            <a:lvl1pPr eaLnBrk="0" fontAlgn="base" hangingPunct="0">
              <a:spcAft>
                <a:spcPct val="0"/>
              </a:spcAft>
              <a:defRPr sz="36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0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 userDrawn="1"/>
        </p:nvGrpSpPr>
        <p:grpSpPr>
          <a:xfrm>
            <a:off x="253797" y="260648"/>
            <a:ext cx="3150006" cy="514245"/>
            <a:chOff x="406400" y="394476"/>
            <a:chExt cx="3150006" cy="514245"/>
          </a:xfrm>
        </p:grpSpPr>
        <p:pic>
          <p:nvPicPr>
            <p:cNvPr id="19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72" b="2578"/>
            <a:stretch/>
          </p:blipFill>
          <p:spPr bwMode="auto">
            <a:xfrm>
              <a:off x="406400" y="394477"/>
              <a:ext cx="815480" cy="51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394476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46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46497" y="1260478"/>
            <a:ext cx="7772400" cy="1470025"/>
          </a:xfrm>
        </p:spPr>
        <p:txBody>
          <a:bodyPr/>
          <a:lstStyle>
            <a:lvl1pPr marL="0" marR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ru-RU" sz="4400" b="1" dirty="0"/>
              <a:t>Образец заголовка</a:t>
            </a:r>
            <a:endParaRPr lang="ru-RU" altLang="ru-RU" sz="4400" b="1" dirty="0">
              <a:solidFill>
                <a:srgbClr val="0B878E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1219"/>
            <a:ext cx="6400800" cy="17526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55653EE-F243-4DEF-A689-90B801F534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5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BAB1E60-AB2A-407E-8AB5-A68BFFA18EE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3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57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546497" y="1260478"/>
            <a:ext cx="7772400" cy="1470025"/>
          </a:xfrm>
        </p:spPr>
        <p:txBody>
          <a:bodyPr/>
          <a:lstStyle>
            <a:lvl1pPr marL="0" marR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ru-RU" sz="4400" b="1" dirty="0"/>
              <a:t>Образец заголовка</a:t>
            </a:r>
            <a:endParaRPr lang="ru-RU" altLang="ru-RU" sz="4400" b="1" dirty="0">
              <a:solidFill>
                <a:srgbClr val="0B878E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12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248"/>
            <a:ext cx="9144000" cy="1196752"/>
          </a:xfrm>
          <a:prstGeom prst="rect">
            <a:avLst/>
          </a:prstGeom>
        </p:spPr>
      </p:pic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8" name="Объект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93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Объект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77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Объект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  <p:pic>
        <p:nvPicPr>
          <p:cNvPr id="7" name="Объект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38915"/>
            <a:ext cx="76581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6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" name="Объект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287"/>
            <a:ext cx="22002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244906" y="260648"/>
            <a:ext cx="3167788" cy="514244"/>
            <a:chOff x="5690581" y="3176737"/>
            <a:chExt cx="3167788" cy="5142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4899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81" y="3176737"/>
              <a:ext cx="810838" cy="50452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19" y="3176737"/>
              <a:ext cx="2356950" cy="514244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5" y="6420177"/>
            <a:ext cx="7848872" cy="4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2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0" r:id="rId7"/>
    <p:sldLayoutId id="2147483661" r:id="rId8"/>
    <p:sldLayoutId id="2147483662" r:id="rId9"/>
    <p:sldLayoutId id="2147483658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643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9" Type="http://schemas.openxmlformats.org/officeDocument/2006/relationships/image" Target="../media/image61.png"/><Relationship Id="rId21" Type="http://schemas.openxmlformats.org/officeDocument/2006/relationships/image" Target="../media/image43.gif"/><Relationship Id="rId34" Type="http://schemas.openxmlformats.org/officeDocument/2006/relationships/image" Target="../media/image56.jpe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37" Type="http://schemas.openxmlformats.org/officeDocument/2006/relationships/image" Target="../media/image59.jpe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" Type="http://schemas.openxmlformats.org/officeDocument/2006/relationships/image" Target="../media/image28.jpeg"/><Relationship Id="rId15" Type="http://schemas.openxmlformats.org/officeDocument/2006/relationships/image" Target="../media/image37.pn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8.jpeg"/><Relationship Id="rId10" Type="http://schemas.openxmlformats.org/officeDocument/2006/relationships/image" Target="../media/image33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4" Type="http://schemas.openxmlformats.org/officeDocument/2006/relationships/image" Target="../media/image66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jpeg"/><Relationship Id="rId48" Type="http://schemas.openxmlformats.org/officeDocument/2006/relationships/image" Target="../media/image70.png"/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20" Type="http://schemas.openxmlformats.org/officeDocument/2006/relationships/image" Target="../media/image42.png"/><Relationship Id="rId41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77119-2EDC-4BCE-9396-7DD425CBBD8C}" type="slidenum">
              <a:rPr lang="ru-RU" altLang="ru-RU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5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 rot="16200000">
            <a:off x="5720980" y="1950454"/>
            <a:ext cx="3529715" cy="3382378"/>
          </a:xfrm>
          <a:custGeom>
            <a:avLst/>
            <a:gdLst>
              <a:gd name="connsiteX0" fmla="*/ 6858000 w 6858000"/>
              <a:gd name="connsiteY0" fmla="*/ 1224136 h 4392488"/>
              <a:gd name="connsiteX1" fmla="*/ 6858000 w 6858000"/>
              <a:gd name="connsiteY1" fmla="*/ 4392488 h 4392488"/>
              <a:gd name="connsiteX2" fmla="*/ 0 w 6858000"/>
              <a:gd name="connsiteY2" fmla="*/ 4392488 h 4392488"/>
              <a:gd name="connsiteX3" fmla="*/ 0 w 6858000"/>
              <a:gd name="connsiteY3" fmla="*/ 1224136 h 4392488"/>
              <a:gd name="connsiteX4" fmla="*/ 3429000 w 6858000"/>
              <a:gd name="connsiteY4" fmla="*/ 0 h 43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4392488">
                <a:moveTo>
                  <a:pt x="6858000" y="1224136"/>
                </a:moveTo>
                <a:lnTo>
                  <a:pt x="6858000" y="4392488"/>
                </a:lnTo>
                <a:lnTo>
                  <a:pt x="0" y="4392488"/>
                </a:lnTo>
                <a:lnTo>
                  <a:pt x="0" y="1224136"/>
                </a:lnTo>
                <a:lnTo>
                  <a:pt x="3429000" y="0"/>
                </a:lnTo>
                <a:close/>
              </a:path>
            </a:pathLst>
          </a:custGeom>
          <a:gradFill>
            <a:gsLst>
              <a:gs pos="0">
                <a:srgbClr val="128C91"/>
              </a:gs>
              <a:gs pos="100000">
                <a:srgbClr val="7A4684"/>
              </a:gs>
            </a:gsLst>
            <a:lin ang="4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3075" y="3562068"/>
            <a:ext cx="6512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348990"/>
                </a:solidFill>
                <a:latin typeface="Century Gothic" pitchFamily="34" charset="0"/>
                <a:cs typeface="Arial" panose="020B0604020202020204" pitchFamily="34" charset="0"/>
              </a:rPr>
              <a:t>для открытого рынка и корпоративных клиентов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33526" y="3229165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СЛУШАТЕЛЕЙ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25450" y="966799"/>
            <a:ext cx="1189967" cy="1008112"/>
          </a:xfrm>
          <a:prstGeom prst="triangle">
            <a:avLst/>
          </a:prstGeom>
          <a:solidFill>
            <a:srgbClr val="348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3339082" y="966799"/>
            <a:ext cx="1189967" cy="1008112"/>
          </a:xfrm>
          <a:prstGeom prst="triangle">
            <a:avLst/>
          </a:prstGeom>
          <a:solidFill>
            <a:srgbClr val="348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82769" y="4141844"/>
            <a:ext cx="1189967" cy="1008112"/>
          </a:xfrm>
          <a:prstGeom prst="triangle">
            <a:avLst/>
          </a:prstGeom>
          <a:solidFill>
            <a:srgbClr val="348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437216" y="4090562"/>
            <a:ext cx="1189967" cy="1008112"/>
          </a:xfrm>
          <a:prstGeom prst="triangle">
            <a:avLst/>
          </a:prstGeom>
          <a:solidFill>
            <a:srgbClr val="348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0297" y="1607095"/>
            <a:ext cx="2679151" cy="1440160"/>
          </a:xfrm>
          <a:prstGeom prst="round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Master of Business Administration 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(2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года с выдачей диплома)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74049" y="1589012"/>
            <a:ext cx="2679151" cy="1440160"/>
          </a:xfrm>
          <a:prstGeom prst="round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Профессиональная переподготовка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(свыше 250 ч., с выдачей диплома)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953" y="4672595"/>
            <a:ext cx="2679151" cy="1440160"/>
          </a:xfrm>
          <a:prstGeom prst="round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Повышение            квалификации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(16–250 ч., с выдачей удостоверения)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34066" y="4663426"/>
            <a:ext cx="2679151" cy="1440160"/>
          </a:xfrm>
          <a:prstGeom prst="round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Тренинги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anose="020B0604020202020204" pitchFamily="34" charset="0"/>
              </a:rPr>
              <a:t>(до 16 ч.)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sp>
        <p:nvSpPr>
          <p:cNvPr id="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612576" y="2946749"/>
            <a:ext cx="7416800" cy="869951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rgbClr val="0B878E"/>
                </a:solidFill>
                <a:latin typeface="Century Gothic" pitchFamily="34" charset="0"/>
                <a:cs typeface="Arial" panose="020B0604020202020204" pitchFamily="34" charset="0"/>
              </a:rPr>
              <a:t>УЧЕБНЫЕ ПРОГРАММЫ ВЭШ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09355" y="1888621"/>
            <a:ext cx="30963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Century Gothic" pitchFamily="34" charset="0"/>
              </a:rPr>
              <a:t>2000 </a:t>
            </a:r>
            <a:endParaRPr lang="ru-RU" sz="8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56483" y="3814232"/>
            <a:ext cx="2858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ежегодно проходят обучение по разным видам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93884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Рисунок 6" descr="gazpromban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7" y="2348880"/>
            <a:ext cx="992716" cy="32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9" descr="kirov_zavo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" y="2818710"/>
            <a:ext cx="702633" cy="38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17" descr="PI_S1_4C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51" y="1574934"/>
            <a:ext cx="1884504" cy="48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  <p:sp>
        <p:nvSpPr>
          <p:cNvPr id="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71475"/>
            <a:ext cx="91440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0B878E"/>
                </a:solidFill>
                <a:latin typeface="Century Gothic" pitchFamily="34" charset="0"/>
                <a:cs typeface="Arial" panose="020B0604020202020204" pitchFamily="34" charset="0"/>
              </a:rPr>
              <a:t>ПАРТНЕРЫ И КЛИЕНТЫ ВЭШ</a:t>
            </a:r>
          </a:p>
        </p:txBody>
      </p:sp>
      <p:pic>
        <p:nvPicPr>
          <p:cNvPr id="27" name="Picture 6" descr="http://bistroinfo.ru/logos/download/logo-rosat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06" y="1621256"/>
            <a:ext cx="486733" cy="5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ttp://www.arcadia.spb.ru/media/1122/russof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5" y="5444321"/>
            <a:ext cx="883395" cy="4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Изображение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11323" r="30497" b="16209"/>
          <a:stretch/>
        </p:blipFill>
        <p:spPr>
          <a:xfrm>
            <a:off x="6858150" y="3564844"/>
            <a:ext cx="655355" cy="8450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14863" y="6004681"/>
            <a:ext cx="1265527" cy="3248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07" y="4375460"/>
            <a:ext cx="887283" cy="6654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0" y="4820666"/>
            <a:ext cx="1230032" cy="32505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01" y="4820666"/>
            <a:ext cx="1155117" cy="53500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 cstate="print"/>
          <a:srcRect l="4744" r="10264" b="13333"/>
          <a:stretch/>
        </p:blipFill>
        <p:spPr>
          <a:xfrm>
            <a:off x="4512623" y="5572691"/>
            <a:ext cx="1350473" cy="37353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00476" y="5586904"/>
            <a:ext cx="928476" cy="402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48217" y="1432556"/>
            <a:ext cx="1240327" cy="892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93109" y="4717387"/>
            <a:ext cx="794751" cy="611959"/>
          </a:xfrm>
          <a:prstGeom prst="rect">
            <a:avLst/>
          </a:prstGeom>
        </p:spPr>
      </p:pic>
      <p:pic>
        <p:nvPicPr>
          <p:cNvPr id="44" name="Рисунок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06" y="5357195"/>
            <a:ext cx="740099" cy="33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2750" r="5888" b="12201"/>
          <a:stretch>
            <a:fillRect/>
          </a:stretch>
        </p:blipFill>
        <p:spPr bwMode="auto">
          <a:xfrm>
            <a:off x="1852075" y="4365105"/>
            <a:ext cx="780956" cy="7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66" y="2433883"/>
            <a:ext cx="999940" cy="19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6" y="5445225"/>
            <a:ext cx="1015485" cy="244469"/>
          </a:xfrm>
          <a:prstGeom prst="rect">
            <a:avLst/>
          </a:prstGeom>
        </p:spPr>
      </p:pic>
      <p:pic>
        <p:nvPicPr>
          <p:cNvPr id="55" name="Рисунок 4" descr="http://life78.info/wp-content/uploads/2017/02/22050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 b="3904"/>
          <a:stretch/>
        </p:blipFill>
        <p:spPr bwMode="auto">
          <a:xfrm>
            <a:off x="305217" y="4110895"/>
            <a:ext cx="943371" cy="4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27501" r="6454" b="32000"/>
          <a:stretch/>
        </p:blipFill>
        <p:spPr>
          <a:xfrm>
            <a:off x="6186236" y="5614833"/>
            <a:ext cx="1101799" cy="247905"/>
          </a:xfrm>
          <a:prstGeom prst="rect">
            <a:avLst/>
          </a:prstGeom>
        </p:spPr>
      </p:pic>
      <p:pic>
        <p:nvPicPr>
          <p:cNvPr id="58" name="Рисунок 3" descr="http://osnspb.ru/images/partners/logolengaz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42" y="6132811"/>
            <a:ext cx="1319561" cy="3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0" descr="http://info-torg.ru/upload/medialibrary/b7f/b7f801b72ad22e3135f3fbe8fb91282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67" y="2961271"/>
            <a:ext cx="612247" cy="6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5" descr="gasprom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5" y="1230522"/>
            <a:ext cx="1558750" cy="84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0" descr="http://www.vladtime.ru/uploads/posts/1309995099_rzdlogorus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2" b="36794"/>
          <a:stretch/>
        </p:blipFill>
        <p:spPr bwMode="auto">
          <a:xfrm>
            <a:off x="3495997" y="2096345"/>
            <a:ext cx="3035001" cy="7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http://rtr.md/wp-content/uploads/2015/08/Toyota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46" y="1574933"/>
            <a:ext cx="580997" cy="4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2" y="5969061"/>
            <a:ext cx="674279" cy="326924"/>
          </a:xfrm>
          <a:prstGeom prst="rect">
            <a:avLst/>
          </a:prstGeom>
        </p:spPr>
      </p:pic>
      <p:pic>
        <p:nvPicPr>
          <p:cNvPr id="67" name="Рисунок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72" y="2414424"/>
            <a:ext cx="1029365" cy="3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3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67" y="2421254"/>
            <a:ext cx="777165" cy="67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68" descr="http://misis.ru/Portals/0/EasyGalleryImages/1/989/ser2.jpg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43" y="3718131"/>
            <a:ext cx="695667" cy="29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8" descr="https://im2-tub-ru.yandex.net/i?id=e494869021ba9cb52195141687c96345-l&amp;n=13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12040" r="6331" b="11958"/>
          <a:stretch/>
        </p:blipFill>
        <p:spPr bwMode="auto">
          <a:xfrm>
            <a:off x="2336872" y="3133803"/>
            <a:ext cx="1012460" cy="46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4" descr="http://imarussia.com/sites/default/files/philipmoris_0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98" y="3443950"/>
            <a:ext cx="857811" cy="49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05" y="6132810"/>
            <a:ext cx="1182771" cy="323707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6" y="3369229"/>
            <a:ext cx="585583" cy="585583"/>
          </a:xfrm>
          <a:prstGeom prst="rect">
            <a:avLst/>
          </a:prstGeom>
        </p:spPr>
      </p:pic>
      <p:pic>
        <p:nvPicPr>
          <p:cNvPr id="75" name="Рисунок 2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2"/>
          <a:stretch>
            <a:fillRect/>
          </a:stretch>
        </p:blipFill>
        <p:spPr bwMode="auto">
          <a:xfrm>
            <a:off x="4947698" y="3031590"/>
            <a:ext cx="569247" cy="4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Рисунок 3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67" y="5242813"/>
            <a:ext cx="1179167" cy="2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Рисунок 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5" y="5683145"/>
            <a:ext cx="1050879" cy="3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15" y="4181027"/>
            <a:ext cx="855032" cy="3780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47" y="3443950"/>
            <a:ext cx="994288" cy="610923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924" y="2632045"/>
            <a:ext cx="903365" cy="7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 t="4810" r="14594"/>
          <a:stretch>
            <a:fillRect/>
          </a:stretch>
        </p:blipFill>
        <p:spPr bwMode="auto">
          <a:xfrm>
            <a:off x="6681197" y="4776272"/>
            <a:ext cx="793871" cy="47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5227358" y="1546629"/>
            <a:ext cx="495287" cy="537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3608724" y="3212825"/>
            <a:ext cx="588160" cy="741987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586294" y="4378116"/>
            <a:ext cx="471483" cy="6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2788935" y="3750779"/>
            <a:ext cx="542319" cy="54231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4406426" y="3745459"/>
            <a:ext cx="600655" cy="7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>
            <a:off x="6228184" y="3265361"/>
            <a:ext cx="2814024" cy="3592639"/>
          </a:xfrm>
          <a:custGeom>
            <a:avLst/>
            <a:gdLst>
              <a:gd name="T0" fmla="*/ 78 w 78"/>
              <a:gd name="T1" fmla="*/ 0 h 172"/>
              <a:gd name="T2" fmla="*/ 78 w 78"/>
              <a:gd name="T3" fmla="*/ 172 h 172"/>
              <a:gd name="T4" fmla="*/ 0 w 78"/>
              <a:gd name="T5" fmla="*/ 172 h 172"/>
              <a:gd name="T6" fmla="*/ 0 w 78"/>
              <a:gd name="T7" fmla="*/ 0 h 172"/>
              <a:gd name="T8" fmla="*/ 78 w 78"/>
              <a:gd name="T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72">
                <a:moveTo>
                  <a:pt x="78" y="0"/>
                </a:moveTo>
                <a:cubicBezTo>
                  <a:pt x="78" y="172"/>
                  <a:pt x="78" y="172"/>
                  <a:pt x="78" y="17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0"/>
                  <a:pt x="0" y="0"/>
                  <a:pt x="0" y="0"/>
                </a:cubicBezTo>
                <a:cubicBezTo>
                  <a:pt x="16" y="31"/>
                  <a:pt x="61" y="31"/>
                  <a:pt x="78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134841" y="3265361"/>
            <a:ext cx="2838742" cy="3592639"/>
          </a:xfrm>
          <a:custGeom>
            <a:avLst/>
            <a:gdLst>
              <a:gd name="T0" fmla="*/ 78 w 78"/>
              <a:gd name="T1" fmla="*/ 0 h 172"/>
              <a:gd name="T2" fmla="*/ 78 w 78"/>
              <a:gd name="T3" fmla="*/ 172 h 172"/>
              <a:gd name="T4" fmla="*/ 0 w 78"/>
              <a:gd name="T5" fmla="*/ 172 h 172"/>
              <a:gd name="T6" fmla="*/ 0 w 78"/>
              <a:gd name="T7" fmla="*/ 0 h 172"/>
              <a:gd name="T8" fmla="*/ 78 w 78"/>
              <a:gd name="T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72">
                <a:moveTo>
                  <a:pt x="78" y="0"/>
                </a:moveTo>
                <a:cubicBezTo>
                  <a:pt x="78" y="172"/>
                  <a:pt x="78" y="172"/>
                  <a:pt x="78" y="17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0"/>
                  <a:pt x="0" y="0"/>
                  <a:pt x="0" y="0"/>
                </a:cubicBezTo>
                <a:cubicBezTo>
                  <a:pt x="16" y="31"/>
                  <a:pt x="61" y="31"/>
                  <a:pt x="78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5" t="399" r="5768" b="-399"/>
          <a:stretch/>
        </p:blipFill>
        <p:spPr>
          <a:xfrm>
            <a:off x="127642" y="1730133"/>
            <a:ext cx="2827081" cy="2748123"/>
          </a:xfrm>
          <a:prstGeom prst="ellipse">
            <a:avLst/>
          </a:prstGeom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34840" y="1721625"/>
            <a:ext cx="2799227" cy="2756632"/>
          </a:xfrm>
          <a:prstGeom prst="ellipse">
            <a:avLst/>
          </a:prstGeom>
          <a:solidFill>
            <a:srgbClr val="348990">
              <a:alpha val="67000"/>
            </a:srgbClr>
          </a:solidFill>
          <a:ln w="76200">
            <a:solidFill>
              <a:srgbClr val="CDCDCD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>
            <a:off x="3182196" y="3265361"/>
            <a:ext cx="2818515" cy="3592639"/>
          </a:xfrm>
          <a:custGeom>
            <a:avLst/>
            <a:gdLst>
              <a:gd name="T0" fmla="*/ 78 w 78"/>
              <a:gd name="T1" fmla="*/ 0 h 172"/>
              <a:gd name="T2" fmla="*/ 78 w 78"/>
              <a:gd name="T3" fmla="*/ 172 h 172"/>
              <a:gd name="T4" fmla="*/ 0 w 78"/>
              <a:gd name="T5" fmla="*/ 172 h 172"/>
              <a:gd name="T6" fmla="*/ 0 w 78"/>
              <a:gd name="T7" fmla="*/ 0 h 172"/>
              <a:gd name="T8" fmla="*/ 78 w 78"/>
              <a:gd name="T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72">
                <a:moveTo>
                  <a:pt x="78" y="0"/>
                </a:moveTo>
                <a:cubicBezTo>
                  <a:pt x="78" y="172"/>
                  <a:pt x="78" y="172"/>
                  <a:pt x="78" y="17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0"/>
                  <a:pt x="0" y="0"/>
                  <a:pt x="0" y="0"/>
                </a:cubicBezTo>
                <a:cubicBezTo>
                  <a:pt x="16" y="31"/>
                  <a:pt x="61" y="31"/>
                  <a:pt x="78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t="-651" r="23290" b="651"/>
          <a:stretch/>
        </p:blipFill>
        <p:spPr>
          <a:xfrm>
            <a:off x="3216511" y="1743115"/>
            <a:ext cx="2688315" cy="2688315"/>
          </a:xfrm>
          <a:prstGeom prst="ellipse">
            <a:avLst/>
          </a:prstGeom>
        </p:spPr>
      </p:pic>
      <p:sp>
        <p:nvSpPr>
          <p:cNvPr id="80" name="Oval 10"/>
          <p:cNvSpPr>
            <a:spLocks noChangeArrowheads="1"/>
          </p:cNvSpPr>
          <p:nvPr/>
        </p:nvSpPr>
        <p:spPr bwMode="auto">
          <a:xfrm>
            <a:off x="3182196" y="1724225"/>
            <a:ext cx="2783935" cy="2751432"/>
          </a:xfrm>
          <a:prstGeom prst="ellipse">
            <a:avLst/>
          </a:prstGeom>
          <a:solidFill>
            <a:srgbClr val="348990">
              <a:alpha val="61000"/>
            </a:srgbClr>
          </a:solidFill>
          <a:ln w="76200">
            <a:solidFill>
              <a:srgbClr val="CDCDCD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 descr="close-up photography of dropl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41131" r="-380" b="217"/>
          <a:stretch/>
        </p:blipFill>
        <p:spPr bwMode="auto">
          <a:xfrm>
            <a:off x="6247045" y="1720119"/>
            <a:ext cx="2729922" cy="27299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Oval 10"/>
          <p:cNvSpPr>
            <a:spLocks noChangeArrowheads="1"/>
          </p:cNvSpPr>
          <p:nvPr/>
        </p:nvSpPr>
        <p:spPr bwMode="auto">
          <a:xfrm>
            <a:off x="6228185" y="1693091"/>
            <a:ext cx="2779364" cy="2738340"/>
          </a:xfrm>
          <a:prstGeom prst="ellipse">
            <a:avLst/>
          </a:prstGeom>
          <a:solidFill>
            <a:srgbClr val="348990">
              <a:alpha val="67000"/>
            </a:srgbClr>
          </a:solidFill>
          <a:ln w="76200">
            <a:solidFill>
              <a:srgbClr val="CDCDCD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2" y="1929554"/>
            <a:ext cx="1309172" cy="2108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10" y="2513846"/>
            <a:ext cx="2468436" cy="11305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67" y="1907521"/>
            <a:ext cx="2021776" cy="20217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40" y="665856"/>
            <a:ext cx="9144000" cy="12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ru-RU" sz="2000" b="1" dirty="0">
                <a:effectLst/>
              </a:rPr>
              <a:t>СОТРУДНИЧЕСТВО С КРУПНЕЙШИМИ ПРЕДПРИЯТИЯМИ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180" y="4917009"/>
            <a:ext cx="277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ПАО «ГАЗПРОМ»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741353" y="4876588"/>
            <a:ext cx="204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ОАО «РЖД»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88471" y="4851759"/>
            <a:ext cx="277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ГУП «Водоканал»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922" y="5394455"/>
            <a:ext cx="24941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Опорный вуз компании. </a:t>
            </a:r>
            <a:br>
              <a:rPr lang="ru-RU" sz="1100" dirty="0">
                <a:latin typeface="Century Gothic" panose="020B0502020202020204" pitchFamily="34" charset="0"/>
              </a:rPr>
            </a:br>
            <a:r>
              <a:rPr lang="ru-RU" sz="1100" dirty="0">
                <a:latin typeface="Century Gothic" panose="020B0502020202020204" pitchFamily="34" charset="0"/>
              </a:rPr>
              <a:t>Опыт сотрудничества более 12 лет. Обучено более 4 000 руководителей и специалистов.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506566" y="5365973"/>
            <a:ext cx="2494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Подписано соглашение о стратегическом сотрудничестве между ОАО «РЖД» и СПбГЭУ. Обучено более 100 руководителей и специалистов.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00704" y="5383211"/>
            <a:ext cx="2494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За два года профессиональную переподготовку и повышение квалификации прошли 177 руководителей и специалистов.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0236" y="6336730"/>
            <a:ext cx="2133600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0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52534" y="2757087"/>
            <a:ext cx="1011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888E"/>
                </a:solidFill>
                <a:latin typeface="Century Gothic" panose="020B0502020202020204" pitchFamily="34" charset="0"/>
              </a:rPr>
              <a:t>БЛАГОДАРЮ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2731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77119-2EDC-4BCE-9396-7DD425CBBD8C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1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Полилиния 3"/>
          <p:cNvSpPr>
            <a:spLocks/>
          </p:cNvSpPr>
          <p:nvPr/>
        </p:nvSpPr>
        <p:spPr>
          <a:xfrm>
            <a:off x="8012" y="-11430"/>
            <a:ext cx="9167886" cy="686943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989807 h 6858000"/>
              <a:gd name="connsiteX5" fmla="*/ 32194 w 12192000"/>
              <a:gd name="connsiteY5" fmla="*/ 1993052 h 6858000"/>
              <a:gd name="connsiteX6" fmla="*/ 5103022 w 12192000"/>
              <a:gd name="connsiteY6" fmla="*/ 1993052 h 6858000"/>
              <a:gd name="connsiteX7" fmla="*/ 5735960 w 12192000"/>
              <a:gd name="connsiteY7" fmla="*/ 1360114 h 6858000"/>
              <a:gd name="connsiteX8" fmla="*/ 5103022 w 12192000"/>
              <a:gd name="connsiteY8" fmla="*/ 727176 h 6858000"/>
              <a:gd name="connsiteX9" fmla="*/ 32194 w 12192000"/>
              <a:gd name="connsiteY9" fmla="*/ 727176 h 6858000"/>
              <a:gd name="connsiteX10" fmla="*/ 0 w 12192000"/>
              <a:gd name="connsiteY10" fmla="*/ 730422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9155217 w 12192000"/>
              <a:gd name="connsiteY2" fmla="*/ 322326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989807 h 6858000"/>
              <a:gd name="connsiteX6" fmla="*/ 32194 w 12192000"/>
              <a:gd name="connsiteY6" fmla="*/ 1993052 h 6858000"/>
              <a:gd name="connsiteX7" fmla="*/ 5103022 w 12192000"/>
              <a:gd name="connsiteY7" fmla="*/ 1993052 h 6858000"/>
              <a:gd name="connsiteX8" fmla="*/ 5735960 w 12192000"/>
              <a:gd name="connsiteY8" fmla="*/ 1360114 h 6858000"/>
              <a:gd name="connsiteX9" fmla="*/ 5103022 w 12192000"/>
              <a:gd name="connsiteY9" fmla="*/ 727176 h 6858000"/>
              <a:gd name="connsiteX10" fmla="*/ 32194 w 12192000"/>
              <a:gd name="connsiteY10" fmla="*/ 727176 h 6858000"/>
              <a:gd name="connsiteX11" fmla="*/ 0 w 12192000"/>
              <a:gd name="connsiteY11" fmla="*/ 730422 h 6858000"/>
              <a:gd name="connsiteX12" fmla="*/ 0 w 12192000"/>
              <a:gd name="connsiteY12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9155217 w 12192000"/>
              <a:gd name="connsiteY2" fmla="*/ 322326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989807 h 6858000"/>
              <a:gd name="connsiteX6" fmla="*/ 32194 w 12192000"/>
              <a:gd name="connsiteY6" fmla="*/ 1993052 h 6858000"/>
              <a:gd name="connsiteX7" fmla="*/ 5103022 w 12192000"/>
              <a:gd name="connsiteY7" fmla="*/ 1993052 h 6858000"/>
              <a:gd name="connsiteX8" fmla="*/ 5735960 w 12192000"/>
              <a:gd name="connsiteY8" fmla="*/ 1360114 h 6858000"/>
              <a:gd name="connsiteX9" fmla="*/ 5103022 w 12192000"/>
              <a:gd name="connsiteY9" fmla="*/ 727176 h 6858000"/>
              <a:gd name="connsiteX10" fmla="*/ 32194 w 12192000"/>
              <a:gd name="connsiteY10" fmla="*/ 727176 h 6858000"/>
              <a:gd name="connsiteX11" fmla="*/ 0 w 12192000"/>
              <a:gd name="connsiteY11" fmla="*/ 730422 h 6858000"/>
              <a:gd name="connsiteX12" fmla="*/ 0 w 12192000"/>
              <a:gd name="connsiteY12" fmla="*/ 0 h 6858000"/>
              <a:gd name="connsiteX0" fmla="*/ 0 w 12192000"/>
              <a:gd name="connsiteY0" fmla="*/ 11430 h 6869430"/>
              <a:gd name="connsiteX1" fmla="*/ 9164251 w 12192000"/>
              <a:gd name="connsiteY1" fmla="*/ 0 h 6869430"/>
              <a:gd name="connsiteX2" fmla="*/ 9155217 w 12192000"/>
              <a:gd name="connsiteY2" fmla="*/ 3234690 h 6869430"/>
              <a:gd name="connsiteX3" fmla="*/ 12192000 w 12192000"/>
              <a:gd name="connsiteY3" fmla="*/ 6869430 h 6869430"/>
              <a:gd name="connsiteX4" fmla="*/ 0 w 12192000"/>
              <a:gd name="connsiteY4" fmla="*/ 6869430 h 6869430"/>
              <a:gd name="connsiteX5" fmla="*/ 0 w 12192000"/>
              <a:gd name="connsiteY5" fmla="*/ 2001237 h 6869430"/>
              <a:gd name="connsiteX6" fmla="*/ 32194 w 12192000"/>
              <a:gd name="connsiteY6" fmla="*/ 2004482 h 6869430"/>
              <a:gd name="connsiteX7" fmla="*/ 5103022 w 12192000"/>
              <a:gd name="connsiteY7" fmla="*/ 2004482 h 6869430"/>
              <a:gd name="connsiteX8" fmla="*/ 5735960 w 12192000"/>
              <a:gd name="connsiteY8" fmla="*/ 1371544 h 6869430"/>
              <a:gd name="connsiteX9" fmla="*/ 5103022 w 12192000"/>
              <a:gd name="connsiteY9" fmla="*/ 738606 h 6869430"/>
              <a:gd name="connsiteX10" fmla="*/ 32194 w 12192000"/>
              <a:gd name="connsiteY10" fmla="*/ 738606 h 6869430"/>
              <a:gd name="connsiteX11" fmla="*/ 0 w 12192000"/>
              <a:gd name="connsiteY11" fmla="*/ 741852 h 6869430"/>
              <a:gd name="connsiteX12" fmla="*/ 0 w 12192000"/>
              <a:gd name="connsiteY12" fmla="*/ 11430 h 6869430"/>
              <a:gd name="connsiteX0" fmla="*/ 0 w 9164251"/>
              <a:gd name="connsiteY0" fmla="*/ 11430 h 6869430"/>
              <a:gd name="connsiteX1" fmla="*/ 9164251 w 9164251"/>
              <a:gd name="connsiteY1" fmla="*/ 0 h 6869430"/>
              <a:gd name="connsiteX2" fmla="*/ 9155217 w 9164251"/>
              <a:gd name="connsiteY2" fmla="*/ 3234690 h 6869430"/>
              <a:gd name="connsiteX3" fmla="*/ 9164251 w 9164251"/>
              <a:gd name="connsiteY3" fmla="*/ 6869430 h 6869430"/>
              <a:gd name="connsiteX4" fmla="*/ 0 w 9164251"/>
              <a:gd name="connsiteY4" fmla="*/ 6869430 h 6869430"/>
              <a:gd name="connsiteX5" fmla="*/ 0 w 9164251"/>
              <a:gd name="connsiteY5" fmla="*/ 2001237 h 6869430"/>
              <a:gd name="connsiteX6" fmla="*/ 32194 w 9164251"/>
              <a:gd name="connsiteY6" fmla="*/ 2004482 h 6869430"/>
              <a:gd name="connsiteX7" fmla="*/ 5103022 w 9164251"/>
              <a:gd name="connsiteY7" fmla="*/ 2004482 h 6869430"/>
              <a:gd name="connsiteX8" fmla="*/ 5735960 w 9164251"/>
              <a:gd name="connsiteY8" fmla="*/ 1371544 h 6869430"/>
              <a:gd name="connsiteX9" fmla="*/ 5103022 w 9164251"/>
              <a:gd name="connsiteY9" fmla="*/ 738606 h 6869430"/>
              <a:gd name="connsiteX10" fmla="*/ 32194 w 9164251"/>
              <a:gd name="connsiteY10" fmla="*/ 738606 h 6869430"/>
              <a:gd name="connsiteX11" fmla="*/ 0 w 9164251"/>
              <a:gd name="connsiteY11" fmla="*/ 741852 h 6869430"/>
              <a:gd name="connsiteX12" fmla="*/ 0 w 9164251"/>
              <a:gd name="connsiteY12" fmla="*/ 11430 h 6869430"/>
              <a:gd name="connsiteX0" fmla="*/ 0 w 9164251"/>
              <a:gd name="connsiteY0" fmla="*/ 11430 h 6869430"/>
              <a:gd name="connsiteX1" fmla="*/ 9164251 w 9164251"/>
              <a:gd name="connsiteY1" fmla="*/ 0 h 6869430"/>
              <a:gd name="connsiteX2" fmla="*/ 9155217 w 9164251"/>
              <a:gd name="connsiteY2" fmla="*/ 3234690 h 6869430"/>
              <a:gd name="connsiteX3" fmla="*/ 9164251 w 9164251"/>
              <a:gd name="connsiteY3" fmla="*/ 6869430 h 6869430"/>
              <a:gd name="connsiteX4" fmla="*/ 0 w 9164251"/>
              <a:gd name="connsiteY4" fmla="*/ 6869430 h 6869430"/>
              <a:gd name="connsiteX5" fmla="*/ 0 w 9164251"/>
              <a:gd name="connsiteY5" fmla="*/ 2001237 h 6869430"/>
              <a:gd name="connsiteX6" fmla="*/ 32194 w 9164251"/>
              <a:gd name="connsiteY6" fmla="*/ 2004482 h 6869430"/>
              <a:gd name="connsiteX7" fmla="*/ 5103022 w 9164251"/>
              <a:gd name="connsiteY7" fmla="*/ 2004482 h 6869430"/>
              <a:gd name="connsiteX8" fmla="*/ 5735960 w 9164251"/>
              <a:gd name="connsiteY8" fmla="*/ 1371544 h 6869430"/>
              <a:gd name="connsiteX9" fmla="*/ 5103022 w 9164251"/>
              <a:gd name="connsiteY9" fmla="*/ 738606 h 6869430"/>
              <a:gd name="connsiteX10" fmla="*/ 32194 w 9164251"/>
              <a:gd name="connsiteY10" fmla="*/ 738606 h 6869430"/>
              <a:gd name="connsiteX11" fmla="*/ 0 w 9164251"/>
              <a:gd name="connsiteY11" fmla="*/ 741852 h 6869430"/>
              <a:gd name="connsiteX12" fmla="*/ 0 w 9164251"/>
              <a:gd name="connsiteY12" fmla="*/ 1143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64251" h="6869430">
                <a:moveTo>
                  <a:pt x="0" y="11430"/>
                </a:moveTo>
                <a:lnTo>
                  <a:pt x="9164251" y="0"/>
                </a:lnTo>
                <a:cubicBezTo>
                  <a:pt x="9161240" y="1055370"/>
                  <a:pt x="9158228" y="2179320"/>
                  <a:pt x="9155217" y="3234690"/>
                </a:cubicBezTo>
                <a:cubicBezTo>
                  <a:pt x="9173462" y="5074920"/>
                  <a:pt x="9154128" y="5712934"/>
                  <a:pt x="9164251" y="6869430"/>
                </a:cubicBezTo>
                <a:lnTo>
                  <a:pt x="0" y="6869430"/>
                </a:lnTo>
                <a:lnTo>
                  <a:pt x="0" y="2001237"/>
                </a:lnTo>
                <a:lnTo>
                  <a:pt x="32194" y="2004482"/>
                </a:lnTo>
                <a:lnTo>
                  <a:pt x="5103022" y="2004482"/>
                </a:lnTo>
                <a:cubicBezTo>
                  <a:pt x="5452584" y="2004482"/>
                  <a:pt x="5735960" y="1721106"/>
                  <a:pt x="5735960" y="1371544"/>
                </a:cubicBezTo>
                <a:cubicBezTo>
                  <a:pt x="5735960" y="1021982"/>
                  <a:pt x="5452584" y="738606"/>
                  <a:pt x="5103022" y="738606"/>
                </a:cubicBezTo>
                <a:lnTo>
                  <a:pt x="32194" y="738606"/>
                </a:lnTo>
                <a:lnTo>
                  <a:pt x="0" y="741852"/>
                </a:lnTo>
                <a:lnTo>
                  <a:pt x="0" y="1143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2" y="2528205"/>
            <a:ext cx="9135988" cy="126083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altLang="ru-RU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САНКТ-ПЕТЕРБУРГСКИЙ ГОСУДАРСТВЕННЫЙ ЭКОНОМИЧЕСКИЙ УНИВЕРСИТЕТ</a:t>
            </a:r>
            <a:r>
              <a:rPr lang="ru-RU" altLang="ru-RU" sz="3000" b="1" dirty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	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2470" y="5013176"/>
            <a:ext cx="3961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Клементовичус Я.Я.,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проректор по ДПО СПбГЭУ,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директор ИДПО – «ВЭШ»</a:t>
            </a:r>
          </a:p>
        </p:txBody>
      </p:sp>
    </p:spTree>
    <p:extLst>
      <p:ext uri="{BB962C8B-B14F-4D97-AF65-F5344CB8AC3E}">
        <p14:creationId xmlns:p14="http://schemas.microsoft.com/office/powerpoint/2010/main" val="292261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95007" y="1032706"/>
            <a:ext cx="937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B878E"/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САНКТ-ПЕТЕРБУРГСКИЙ ГОСУДАРСТВЕННЫЙ ЭКОНОМИЧЕСКИЙ УНИВЕРСИТЕТ</a:t>
            </a:r>
            <a:endParaRPr lang="ru-RU" sz="2400" b="1" dirty="0">
              <a:solidFill>
                <a:srgbClr val="0B878E"/>
              </a:solidFill>
              <a:latin typeface="Century Gothic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856" t="34600" r="51969" b="33200"/>
          <a:stretch/>
        </p:blipFill>
        <p:spPr>
          <a:xfrm>
            <a:off x="3341261" y="2394278"/>
            <a:ext cx="2229117" cy="284831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5268915"/>
            <a:ext cx="9360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2000" b="1" dirty="0">
                <a:solidFill>
                  <a:srgbClr val="34899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01.08.2012 г.</a:t>
            </a:r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 приказом Минобрнауки </a:t>
            </a:r>
            <a:b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путем объединения трех российских экономических вузов </a:t>
            </a:r>
            <a:endParaRPr lang="ru-RU" sz="2000" dirty="0"/>
          </a:p>
        </p:txBody>
      </p:sp>
      <p:grpSp>
        <p:nvGrpSpPr>
          <p:cNvPr id="45" name="Группа 44"/>
          <p:cNvGrpSpPr/>
          <p:nvPr/>
        </p:nvGrpSpPr>
        <p:grpSpPr>
          <a:xfrm>
            <a:off x="5488659" y="2459129"/>
            <a:ext cx="3272197" cy="2481880"/>
            <a:chOff x="6744068" y="2373632"/>
            <a:chExt cx="4317157" cy="3069828"/>
          </a:xfrm>
        </p:grpSpPr>
        <p:sp>
          <p:nvSpPr>
            <p:cNvPr id="7" name="TextBox 6"/>
            <p:cNvSpPr txBox="1"/>
            <p:nvPr/>
          </p:nvSpPr>
          <p:spPr>
            <a:xfrm>
              <a:off x="8155131" y="3557251"/>
              <a:ext cx="1730425" cy="484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СПбГУСЭ</a:t>
              </a: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6744068" y="2780928"/>
              <a:ext cx="3916976" cy="2662532"/>
              <a:chOff x="6744068" y="2780928"/>
              <a:chExt cx="3916976" cy="2662532"/>
            </a:xfrm>
          </p:grpSpPr>
          <p:cxnSp>
            <p:nvCxnSpPr>
              <p:cNvPr id="14" name="Соединительная линия уступом 13"/>
              <p:cNvCxnSpPr/>
              <p:nvPr/>
            </p:nvCxnSpPr>
            <p:spPr>
              <a:xfrm rot="5400000" flipH="1" flipV="1">
                <a:off x="6383982" y="3141018"/>
                <a:ext cx="2088232" cy="1368053"/>
              </a:xfrm>
              <a:prstGeom prst="bentConnector3">
                <a:avLst>
                  <a:gd name="adj1" fmla="val 81"/>
                </a:avLst>
              </a:prstGeom>
              <a:ln w="2540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Соединительная линия уступом 18"/>
              <p:cNvCxnSpPr/>
              <p:nvPr/>
            </p:nvCxnSpPr>
            <p:spPr>
              <a:xfrm flipV="1">
                <a:off x="6744068" y="3261384"/>
                <a:ext cx="2232248" cy="1800200"/>
              </a:xfrm>
              <a:prstGeom prst="bentConnector3">
                <a:avLst>
                  <a:gd name="adj1" fmla="val 100385"/>
                </a:avLst>
              </a:prstGeom>
              <a:ln w="25400" cap="rnd">
                <a:solidFill>
                  <a:srgbClr val="7A4784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Соединительная линия уступом 21"/>
              <p:cNvCxnSpPr/>
              <p:nvPr/>
            </p:nvCxnSpPr>
            <p:spPr>
              <a:xfrm flipV="1">
                <a:off x="6744070" y="2780928"/>
                <a:ext cx="3916974" cy="2662532"/>
              </a:xfrm>
              <a:prstGeom prst="bentConnector3">
                <a:avLst>
                  <a:gd name="adj1" fmla="val 99724"/>
                </a:avLst>
              </a:prstGeom>
              <a:ln w="25400" cap="rnd">
                <a:solidFill>
                  <a:srgbClr val="348990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Соединительная линия уступом 24"/>
              <p:cNvCxnSpPr/>
              <p:nvPr/>
            </p:nvCxnSpPr>
            <p:spPr>
              <a:xfrm flipV="1">
                <a:off x="6744069" y="4016119"/>
                <a:ext cx="3175645" cy="1251523"/>
              </a:xfrm>
              <a:prstGeom prst="bentConnector3">
                <a:avLst>
                  <a:gd name="adj1" fmla="val 99526"/>
                </a:avLst>
              </a:prstGeom>
              <a:ln w="2540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Овал 36"/>
            <p:cNvSpPr/>
            <p:nvPr/>
          </p:nvSpPr>
          <p:spPr>
            <a:xfrm>
              <a:off x="8731944" y="2924944"/>
              <a:ext cx="504056" cy="504056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7A4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0403112" y="2373632"/>
              <a:ext cx="504056" cy="504056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348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8014265" y="2697839"/>
              <a:ext cx="220922" cy="2098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48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9745347" y="3952800"/>
              <a:ext cx="314578" cy="291376"/>
            </a:xfrm>
            <a:prstGeom prst="ellipse">
              <a:avLst/>
            </a:prstGeom>
            <a:solidFill>
              <a:srgbClr val="CEDE53"/>
            </a:solidFill>
            <a:ln>
              <a:solidFill>
                <a:srgbClr val="CED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9780105" y="3015037"/>
              <a:ext cx="1281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СПбГУЭФ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 flipH="1">
            <a:off x="178668" y="2337545"/>
            <a:ext cx="3174095" cy="2662532"/>
            <a:chOff x="6744068" y="2780928"/>
            <a:chExt cx="3916976" cy="2662532"/>
          </a:xfrm>
        </p:grpSpPr>
        <p:cxnSp>
          <p:nvCxnSpPr>
            <p:cNvPr id="30" name="Соединительная линия уступом 29"/>
            <p:cNvCxnSpPr/>
            <p:nvPr/>
          </p:nvCxnSpPr>
          <p:spPr>
            <a:xfrm rot="5400000" flipH="1" flipV="1">
              <a:off x="6383982" y="3141018"/>
              <a:ext cx="2088232" cy="1368053"/>
            </a:xfrm>
            <a:prstGeom prst="bentConnector3">
              <a:avLst>
                <a:gd name="adj1" fmla="val 81"/>
              </a:avLst>
            </a:prstGeom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Соединительная линия уступом 30"/>
            <p:cNvCxnSpPr/>
            <p:nvPr/>
          </p:nvCxnSpPr>
          <p:spPr>
            <a:xfrm flipV="1">
              <a:off x="6744068" y="3261384"/>
              <a:ext cx="2232248" cy="1800200"/>
            </a:xfrm>
            <a:prstGeom prst="bentConnector3">
              <a:avLst>
                <a:gd name="adj1" fmla="val 100385"/>
              </a:avLst>
            </a:prstGeom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Соединительная линия уступом 31"/>
            <p:cNvCxnSpPr/>
            <p:nvPr/>
          </p:nvCxnSpPr>
          <p:spPr>
            <a:xfrm flipV="1">
              <a:off x="6744070" y="2780928"/>
              <a:ext cx="3916974" cy="2662532"/>
            </a:xfrm>
            <a:prstGeom prst="bentConnector3">
              <a:avLst>
                <a:gd name="adj1" fmla="val 99724"/>
              </a:avLst>
            </a:prstGeom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Соединительная линия уступом 32"/>
            <p:cNvCxnSpPr/>
            <p:nvPr/>
          </p:nvCxnSpPr>
          <p:spPr>
            <a:xfrm flipV="1">
              <a:off x="6744069" y="4016119"/>
              <a:ext cx="3175645" cy="1251523"/>
            </a:xfrm>
            <a:prstGeom prst="bentConnector3">
              <a:avLst>
                <a:gd name="adj1" fmla="val 99526"/>
              </a:avLst>
            </a:prstGeom>
            <a:ln w="25400" cap="rnd">
              <a:solidFill>
                <a:srgbClr val="CEDE53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680936" y="3205843"/>
            <a:ext cx="504056" cy="504056"/>
          </a:xfrm>
          <a:prstGeom prst="ellipse">
            <a:avLst/>
          </a:prstGeom>
          <a:solidFill>
            <a:schemeClr val="bg1"/>
          </a:solidFill>
          <a:ln w="127000">
            <a:solidFill>
              <a:srgbClr val="CED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9343" y="2208018"/>
            <a:ext cx="268271" cy="268271"/>
          </a:xfrm>
          <a:prstGeom prst="ellipse">
            <a:avLst/>
          </a:prstGeom>
          <a:solidFill>
            <a:schemeClr val="bg1"/>
          </a:solidFill>
          <a:ln>
            <a:solidFill>
              <a:srgbClr val="7A4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/>
          <p:cNvSpPr/>
          <p:nvPr/>
        </p:nvSpPr>
        <p:spPr>
          <a:xfrm>
            <a:off x="1389006" y="2506408"/>
            <a:ext cx="268271" cy="268271"/>
          </a:xfrm>
          <a:prstGeom prst="ellipse">
            <a:avLst/>
          </a:prstGeom>
          <a:solidFill>
            <a:srgbClr val="7A4784"/>
          </a:solidFill>
          <a:ln>
            <a:solidFill>
              <a:srgbClr val="7A47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2121105" y="2069274"/>
            <a:ext cx="268271" cy="268271"/>
          </a:xfrm>
          <a:prstGeom prst="ellipse">
            <a:avLst/>
          </a:prstGeom>
          <a:solidFill>
            <a:schemeClr val="bg1"/>
          </a:solidFill>
          <a:ln>
            <a:solidFill>
              <a:srgbClr val="CED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27612" y="3840420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СПбГИЭУ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083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67007" y="1367570"/>
            <a:ext cx="3510479" cy="3825009"/>
          </a:xfrm>
          <a:prstGeom prst="rect">
            <a:avLst/>
          </a:prstGeom>
          <a:solidFill>
            <a:srgbClr val="34899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076056" y="1333219"/>
            <a:ext cx="3550619" cy="3837603"/>
          </a:xfrm>
          <a:prstGeom prst="rect">
            <a:avLst/>
          </a:prstGeom>
          <a:solidFill>
            <a:srgbClr val="7A478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5" y="5697618"/>
            <a:ext cx="9122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Century Gothic" pitchFamily="34" charset="0"/>
                <a:ea typeface="+mj-ea"/>
                <a:cs typeface="Arial" panose="020B0604020202020204" pitchFamily="34" charset="0"/>
              </a:rPr>
              <a:t>Санкт-Петербургский государственный экономический университет</a:t>
            </a:r>
            <a:endParaRPr lang="ru-RU" dirty="0">
              <a:latin typeface="Century Gothic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83865" y="5332699"/>
            <a:ext cx="9227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B878E"/>
                </a:solidFill>
                <a:latin typeface="Century Gothic" pitchFamily="34" charset="0"/>
                <a:cs typeface="Arial" panose="020B0604020202020204" pitchFamily="34" charset="0"/>
              </a:rPr>
              <a:t>ВЕДУЩИЙ МНОГОПРОФИЛЬНЫЙ ВУЗ РОССИИ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 l="16684" r="16684"/>
          <a:stretch/>
        </p:blipFill>
        <p:spPr>
          <a:xfrm>
            <a:off x="1101604" y="1493571"/>
            <a:ext cx="2007857" cy="2007857"/>
          </a:xfrm>
          <a:prstGeom prst="ellipse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 l="16684" r="16684"/>
          <a:stretch/>
        </p:blipFill>
        <p:spPr>
          <a:xfrm>
            <a:off x="5948944" y="1518970"/>
            <a:ext cx="1952702" cy="1952702"/>
          </a:xfrm>
          <a:prstGeom prst="ellipse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205" y="1780473"/>
            <a:ext cx="658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+mn-lt"/>
                <a:cs typeface="Gotham Pro Black" panose="02000903040000020004" pitchFamily="50" charset="0"/>
              </a:rPr>
              <a:t>7</a:t>
            </a: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1619672" y="2796136"/>
            <a:ext cx="927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  <a:cs typeface="Gotham Pro" panose="02000503040000020004" pitchFamily="50" charset="0"/>
              </a:rPr>
              <a:t>из 100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3683888"/>
            <a:ext cx="29258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в рейтинге лучших вузов России по востребованности выпускников по версии журнала Forbes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271554" y="1846661"/>
            <a:ext cx="13484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топ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  <a:latin typeface="+mn-lt"/>
                <a:cs typeface="Gotham Pro Black" panose="02000903040000020004" pitchFamily="50" charset="0"/>
              </a:rPr>
              <a:t>300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64088" y="3657423"/>
            <a:ext cx="296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QS лучших вузов развивающихся стран Европы и Центральной Азии</a:t>
            </a:r>
            <a:endParaRPr lang="ru-RU" dirty="0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8007023" y="5013176"/>
            <a:ext cx="1036652" cy="21604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077487" y="5013176"/>
            <a:ext cx="1036652" cy="21604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21425" y="5013176"/>
            <a:ext cx="1036652" cy="21604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327561" y="769950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0B878E"/>
                </a:solidFill>
                <a:latin typeface="Century Gothic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РЕЙТИНГИ-2019</a:t>
            </a:r>
            <a:endParaRPr lang="ru-RU" sz="36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75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716016" y="1556792"/>
            <a:ext cx="44279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15 000+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обучающихся 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600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+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аспирантов и докторантов 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филиала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15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учебных корпусов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факультетов 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52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кафедры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2 500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сотрудников</a:t>
            </a:r>
          </a:p>
          <a:p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1 000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преподавателей</a:t>
            </a: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981682" cy="295223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>
              <a:defRPr/>
            </a:pPr>
            <a:fld id="{8B632A19-F267-4BB4-A0BB-F099E3C16762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274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93537" y="746162"/>
            <a:ext cx="10363200" cy="1470025"/>
          </a:xfrm>
        </p:spPr>
        <p:txBody>
          <a:bodyPr/>
          <a:lstStyle/>
          <a:p>
            <a:r>
              <a:rPr lang="ru-RU" sz="2800" b="1" dirty="0">
                <a:latin typeface="Century Gothic" panose="020B0502020202020204" pitchFamily="34" charset="0"/>
              </a:rPr>
              <a:t>ВЫСШАЯ ЭКОНОМИЧЕСКАЯ ШКОЛА СПбГЭУ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B1E60-AB2A-407E-8AB5-A68BFFA18EE3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1" y="2073621"/>
            <a:ext cx="879252" cy="8756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83595" y="2073621"/>
            <a:ext cx="3606651" cy="9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Входит в топ-15 лучших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бизнес-школ России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 3 в Санкт-Петербурге (EDUNIVERSAL, Париж)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1" y="4856024"/>
            <a:ext cx="1004044" cy="10142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355605" y="4798100"/>
            <a:ext cx="2928364" cy="136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Обладает аккредитацией РАБО, ИПБ России, статусом полноправного члена EFMD и IBC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42" y="3384408"/>
            <a:ext cx="1008112" cy="10081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537349" y="3384408"/>
            <a:ext cx="3606651" cy="9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Является победителем конкурса по качеству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«Сделано в Санкт-Петербурге»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42" y="4725144"/>
            <a:ext cx="1172223" cy="11722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691107" y="4849589"/>
            <a:ext cx="3606651" cy="9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За 30 лет подготовлено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более 60 000 руководителей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 специалистов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73621"/>
            <a:ext cx="879252" cy="8756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515396" y="2073621"/>
            <a:ext cx="3606651" cy="9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СПбГЭУ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 ВЭШ входят в топ-10 лучших университетов и бизнес-школ по версии журнала «Эксперт»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879252" cy="8756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266924" y="3356992"/>
            <a:ext cx="3606651" cy="92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Входит в топ-20 лучших бизнес-школ, реализующих МВА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MBA.su)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4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68559" y="836715"/>
            <a:ext cx="10264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B878E"/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ПОПЕЧИТЕЛЬСКИЙ СОВЕТ СПбГЭУ</a:t>
            </a:r>
            <a:r>
              <a:rPr lang="en-US" sz="2800" b="1" dirty="0">
                <a:solidFill>
                  <a:srgbClr val="0B878E"/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B878E"/>
              </a:solidFill>
              <a:latin typeface="Century Gothic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7" y="1480409"/>
            <a:ext cx="1652037" cy="2048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97" y="1480409"/>
            <a:ext cx="1529032" cy="2008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9838" b="8931"/>
          <a:stretch/>
        </p:blipFill>
        <p:spPr>
          <a:xfrm>
            <a:off x="134757" y="3890476"/>
            <a:ext cx="1664004" cy="20275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81015" y="1480409"/>
            <a:ext cx="5091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Председатель Попечительского совета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348990"/>
                </a:solidFill>
                <a:latin typeface="Century Gothic" panose="020B0502020202020204" pitchFamily="34" charset="0"/>
              </a:rPr>
              <a:t>МИЛЛЕР АЛЕКСЕЙ БОРИСОВИЧ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Председатель правления ПАО «Газпром»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4757" y="2744752"/>
            <a:ext cx="6838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Первый заместитель председателя Попечительского совета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348990"/>
                </a:solidFill>
                <a:latin typeface="Century Gothic" panose="020B0502020202020204" pitchFamily="34" charset="0"/>
              </a:rPr>
              <a:t>ДРАГОМИРЕЦКАЯ ОЛЬГА ВЛАДИМИРОВНА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Исполнительный вице-президент – управляющий филиалом,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Филиал «Газпромбанк» (АО) «Северо-Западный»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86794" y="3832204"/>
            <a:ext cx="732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Заместитель председателя Попечительского совета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348990"/>
                </a:solidFill>
                <a:latin typeface="Century Gothic" panose="020B0502020202020204" pitchFamily="34" charset="0"/>
              </a:rPr>
              <a:t>БЕЛОЗЁРОВ ОЛЕГ ВАЛЕНТИНОВИЧ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Генеральный директор – председатель правления ОАО «РЖД»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4756" y="5229490"/>
            <a:ext cx="6838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Заместитель председателя Попечительского совета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348990"/>
                </a:solidFill>
                <a:latin typeface="Century Gothic" panose="020B0502020202020204" pitchFamily="34" charset="0"/>
              </a:rPr>
              <a:t>МОРДАШОВ АЛЕКСЕЙ АЛЕКСАНДРОВИЧ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Председатель Совета директоров ПАО «Северсталь»,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почетный доктор СПбГЭУ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898" y="3879017"/>
            <a:ext cx="1529031" cy="2113661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0388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7.hiclipart.com/preview/1016/474/364/synaptics-businessperson-photography-nebankovni-p%C5%AFj%C4%8Dka-busines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28750" y1="5563" x2="47125" y2="11127"/>
                        <a14:foregroundMark x1="25000" y1="21836" x2="43125" y2="49513"/>
                        <a14:foregroundMark x1="48250" y1="20306" x2="49250" y2="46314"/>
                        <a14:foregroundMark x1="40500" y1="34214" x2="44000" y2="33658"/>
                        <a14:foregroundMark x1="47500" y1="44089" x2="48000" y2="45619"/>
                        <a14:foregroundMark x1="81500" y1="52156" x2="69750" y2="71905"/>
                        <a14:foregroundMark x1="71625" y1="68846" x2="77750" y2="77051"/>
                        <a14:backgroundMark x1="48500" y1="34492" x2="47000" y2="36300"/>
                        <a14:backgroundMark x1="47000" y1="36857" x2="47250" y2="39638"/>
                        <a14:backgroundMark x1="47500" y1="39777" x2="49125" y2="42420"/>
                        <a14:backgroundMark x1="49750" y1="35744" x2="50000" y2="41725"/>
                        <a14:backgroundMark x1="49125" y1="34492" x2="48625" y2="39777"/>
                        <a14:backgroundMark x1="49125" y1="41725" x2="49000" y2="37830"/>
                        <a14:backgroundMark x1="48750" y1="40612" x2="48875" y2="41307"/>
                        <a14:backgroundMark x1="48875" y1="40334" x2="48875" y2="39917"/>
                        <a14:backgroundMark x1="48875" y1="29624" x2="48625" y2="33797"/>
                        <a14:backgroundMark x1="49000" y1="33797" x2="48625" y2="35883"/>
                        <a14:backgroundMark x1="48625" y1="36161" x2="49000" y2="36300"/>
                        <a14:backgroundMark x1="48750" y1="28512" x2="48875" y2="30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0" y="2529804"/>
            <a:ext cx="4516625" cy="40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741782" y="974437"/>
            <a:ext cx="8158388" cy="435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ru-RU" altLang="ru-RU" sz="3200" b="1" dirty="0">
                <a:solidFill>
                  <a:srgbClr val="0B878E"/>
                </a:solidFill>
                <a:latin typeface="Century Gothic" pitchFamily="34" charset="0"/>
                <a:cs typeface="Arial" panose="020B0604020202020204" pitchFamily="34" charset="0"/>
              </a:rPr>
              <a:t>ЦЕЛИ НАШИХ СЛУШАТЕЛЕЙ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454445" y="2925565"/>
            <a:ext cx="3239692" cy="2530508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Gotham Pro" panose="02000503040000020004" pitchFamily="50" charset="0"/>
              </a:rPr>
              <a:t>«Это повышение моей конкурентоспособности </a:t>
            </a:r>
          </a:p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Gotham Pro" panose="02000503040000020004" pitchFamily="50" charset="0"/>
              </a:rPr>
              <a:t>на рынке труда </a:t>
            </a:r>
          </a:p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Gotham Pro" panose="02000503040000020004" pitchFamily="50" charset="0"/>
              </a:rPr>
              <a:t>и способность развивать собственный бизнес»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146445" y="1692902"/>
            <a:ext cx="4428776" cy="1083843"/>
            <a:chOff x="1363491" y="1921820"/>
            <a:chExt cx="4428776" cy="10838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363491" y="1921820"/>
              <a:ext cx="44287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Gotham Pro" panose="02000503040000020004" pitchFamily="50" charset="0"/>
                </a:rPr>
                <a:t>РАЗВИТИЕ И СОВЕРШЕНСТВОВАНИЕ ПРОФЕССИОНАЛЬНЫХ КОМПЕТЕНЦИЙ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363491" y="2420888"/>
              <a:ext cx="33528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48990"/>
                  </a:solidFill>
                  <a:latin typeface="+mn-lt"/>
                  <a:cs typeface="Gotham Pro" panose="02000503040000020004" pitchFamily="50" charset="0"/>
                </a:rPr>
                <a:t>Развитие в качестве эксперта по направлению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32960" y="3077306"/>
            <a:ext cx="4138515" cy="808270"/>
            <a:chOff x="1363491" y="3344847"/>
            <a:chExt cx="4138515" cy="80827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363491" y="3344847"/>
              <a:ext cx="384351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Gotham Pro" panose="02000503040000020004" pitchFamily="50" charset="0"/>
                </a:rPr>
                <a:t>ОСВОЕНИЕ НОВОЙ ПРОФЕССИИ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63491" y="3568342"/>
              <a:ext cx="4138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48990"/>
                  </a:solidFill>
                  <a:latin typeface="+mn-lt"/>
                  <a:cs typeface="Gotham Pro" panose="02000503040000020004" pitchFamily="50" charset="0"/>
                </a:rPr>
                <a:t>Ведение нового вида профессиональной деятельности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9454" y="4338168"/>
            <a:ext cx="4333525" cy="1347859"/>
            <a:chOff x="1325541" y="5012330"/>
            <a:chExt cx="4333525" cy="86475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325541" y="5012330"/>
              <a:ext cx="4333525" cy="355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Gotham Pro" panose="02000503040000020004" pitchFamily="50" charset="0"/>
                </a:rPr>
                <a:t>РАЗВИТИЕ УПРАВЛЕНЧЕСКИХ 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Gotham Pro" panose="02000503040000020004" pitchFamily="50" charset="0"/>
              </a:endParaRPr>
            </a:p>
            <a:p>
              <a:r>
                <a:rPr lang="ru-RU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Gotham Pro" panose="02000503040000020004" pitchFamily="50" charset="0"/>
                </a:rPr>
                <a:t>КОМПЕТЕНЦИЙ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325542" y="5292310"/>
              <a:ext cx="33529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348990"/>
                  </a:solidFill>
                  <a:latin typeface="+mn-lt"/>
                  <a:cs typeface="Gotham Pro" panose="02000503040000020004" pitchFamily="50" charset="0"/>
                </a:rPr>
                <a:t>Карьерный рост, управленческая деятельность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298719" y="1580731"/>
            <a:ext cx="2502660" cy="1943919"/>
            <a:chOff x="8633894" y="1785207"/>
            <a:chExt cx="2502660" cy="1943918"/>
          </a:xfrm>
        </p:grpSpPr>
        <p:sp>
          <p:nvSpPr>
            <p:cNvPr id="7" name="Овал 6"/>
            <p:cNvSpPr/>
            <p:nvPr/>
          </p:nvSpPr>
          <p:spPr>
            <a:xfrm>
              <a:off x="9147944" y="1785207"/>
              <a:ext cx="1943918" cy="1943918"/>
            </a:xfrm>
            <a:prstGeom prst="ellipse">
              <a:avLst/>
            </a:prstGeom>
            <a:solidFill>
              <a:srgbClr val="348990"/>
            </a:solidFill>
            <a:ln>
              <a:solidFill>
                <a:srgbClr val="348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rot="14923615">
              <a:off x="8789838" y="2788686"/>
              <a:ext cx="506130" cy="818018"/>
            </a:xfrm>
            <a:prstGeom prst="triangle">
              <a:avLst/>
            </a:prstGeom>
            <a:solidFill>
              <a:srgbClr val="348990"/>
            </a:solidFill>
            <a:ln>
              <a:solidFill>
                <a:srgbClr val="348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32" name="Picture 8" descr="https://rbsmi.ru/upload/iblock/e7e/e7eb235992026f3ac7a92b4590d1abc7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7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3" t="-1075" r="26097" b="1075"/>
            <a:stretch/>
          </p:blipFill>
          <p:spPr bwMode="auto">
            <a:xfrm>
              <a:off x="9241779" y="1880591"/>
              <a:ext cx="1764433" cy="1764433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9103251" y="2509829"/>
              <a:ext cx="203330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00" b="1" dirty="0">
                  <a:solidFill>
                    <a:schemeClr val="bg1"/>
                  </a:solidFill>
                  <a:latin typeface="+mn-lt"/>
                  <a:cs typeface="Gotham Pro Black" panose="02000903040000020004" pitchFamily="50" charset="0"/>
                </a:rPr>
                <a:t>БИЗНЕС-ШКОЛА </a:t>
              </a:r>
            </a:p>
            <a:p>
              <a:pPr algn="ctr"/>
              <a:r>
                <a:rPr lang="ru-RU" sz="2800" b="1" dirty="0">
                  <a:solidFill>
                    <a:schemeClr val="bg1"/>
                  </a:solidFill>
                  <a:latin typeface="+mn-lt"/>
                  <a:cs typeface="Gotham Pro Black" panose="02000903040000020004" pitchFamily="50" charset="0"/>
                </a:rPr>
                <a:t>ВЭШ!</a:t>
              </a:r>
            </a:p>
          </p:txBody>
        </p:sp>
      </p:grpSp>
      <p:sp>
        <p:nvSpPr>
          <p:cNvPr id="40" name="Полилиния 39"/>
          <p:cNvSpPr/>
          <p:nvPr/>
        </p:nvSpPr>
        <p:spPr>
          <a:xfrm>
            <a:off x="146446" y="2479598"/>
            <a:ext cx="3830024" cy="369011"/>
          </a:xfrm>
          <a:custGeom>
            <a:avLst/>
            <a:gdLst>
              <a:gd name="connsiteX0" fmla="*/ 0 w 5930900"/>
              <a:gd name="connsiteY0" fmla="*/ 774700 h 774700"/>
              <a:gd name="connsiteX1" fmla="*/ 4394200 w 5930900"/>
              <a:gd name="connsiteY1" fmla="*/ 774700 h 774700"/>
              <a:gd name="connsiteX2" fmla="*/ 5168900 w 5930900"/>
              <a:gd name="connsiteY2" fmla="*/ 0 h 774700"/>
              <a:gd name="connsiteX3" fmla="*/ 5930900 w 5930900"/>
              <a:gd name="connsiteY3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0900" h="774700">
                <a:moveTo>
                  <a:pt x="0" y="774700"/>
                </a:moveTo>
                <a:lnTo>
                  <a:pt x="4394200" y="774700"/>
                </a:lnTo>
                <a:lnTo>
                  <a:pt x="5168900" y="0"/>
                </a:lnTo>
                <a:lnTo>
                  <a:pt x="5930900" y="0"/>
                </a:lnTo>
              </a:path>
            </a:pathLst>
          </a:custGeom>
          <a:noFill/>
          <a:ln cap="rnd">
            <a:solidFill>
              <a:srgbClr val="348990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олилиния 46"/>
          <p:cNvSpPr/>
          <p:nvPr/>
        </p:nvSpPr>
        <p:spPr>
          <a:xfrm>
            <a:off x="149511" y="3902510"/>
            <a:ext cx="3826959" cy="153724"/>
          </a:xfrm>
          <a:custGeom>
            <a:avLst/>
            <a:gdLst>
              <a:gd name="connsiteX0" fmla="*/ 0 w 5054600"/>
              <a:gd name="connsiteY0" fmla="*/ 584200 h 584200"/>
              <a:gd name="connsiteX1" fmla="*/ 3721100 w 5054600"/>
              <a:gd name="connsiteY1" fmla="*/ 584200 h 584200"/>
              <a:gd name="connsiteX2" fmla="*/ 4305300 w 5054600"/>
              <a:gd name="connsiteY2" fmla="*/ 0 h 584200"/>
              <a:gd name="connsiteX3" fmla="*/ 5054600 w 505460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4600" h="584200">
                <a:moveTo>
                  <a:pt x="0" y="584200"/>
                </a:moveTo>
                <a:lnTo>
                  <a:pt x="3721100" y="584200"/>
                </a:lnTo>
                <a:lnTo>
                  <a:pt x="4305300" y="0"/>
                </a:lnTo>
                <a:lnTo>
                  <a:pt x="5054600" y="0"/>
                </a:lnTo>
              </a:path>
            </a:pathLst>
          </a:custGeom>
          <a:noFill/>
          <a:ln cap="rnd">
            <a:solidFill>
              <a:srgbClr val="348990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олилиния 47"/>
          <p:cNvSpPr/>
          <p:nvPr/>
        </p:nvSpPr>
        <p:spPr>
          <a:xfrm>
            <a:off x="191870" y="5259555"/>
            <a:ext cx="3259740" cy="312102"/>
          </a:xfrm>
          <a:custGeom>
            <a:avLst/>
            <a:gdLst>
              <a:gd name="connsiteX0" fmla="*/ 0 w 3784600"/>
              <a:gd name="connsiteY0" fmla="*/ 469900 h 469900"/>
              <a:gd name="connsiteX1" fmla="*/ 3263900 w 3784600"/>
              <a:gd name="connsiteY1" fmla="*/ 469900 h 469900"/>
              <a:gd name="connsiteX2" fmla="*/ 3784600 w 3784600"/>
              <a:gd name="connsiteY2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600" h="469900">
                <a:moveTo>
                  <a:pt x="0" y="469900"/>
                </a:moveTo>
                <a:lnTo>
                  <a:pt x="3263900" y="469900"/>
                </a:lnTo>
                <a:lnTo>
                  <a:pt x="3784600" y="0"/>
                </a:lnTo>
              </a:path>
            </a:pathLst>
          </a:custGeom>
          <a:noFill/>
          <a:ln cap="rnd">
            <a:solidFill>
              <a:srgbClr val="348990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62A73-F87A-4C5D-A8F5-135286372DE3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3590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7647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B878E"/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ПРОФИЛЬ СЛУШАТЕЛЕЙ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DFF1F-38C3-46A3-9550-18CB76F20A1A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798103"/>
              </p:ext>
            </p:extLst>
          </p:nvPr>
        </p:nvGraphicFramePr>
        <p:xfrm>
          <a:off x="107504" y="1700808"/>
          <a:ext cx="410445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544381"/>
              </p:ext>
            </p:extLst>
          </p:nvPr>
        </p:nvGraphicFramePr>
        <p:xfrm>
          <a:off x="4542386" y="1412776"/>
          <a:ext cx="41044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176398"/>
              </p:ext>
            </p:extLst>
          </p:nvPr>
        </p:nvGraphicFramePr>
        <p:xfrm>
          <a:off x="561233" y="4077072"/>
          <a:ext cx="802153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8088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28C91"/>
            </a:gs>
            <a:gs pos="100000">
              <a:srgbClr val="51A65D"/>
            </a:gs>
          </a:gsLst>
          <a:lin ang="4980000" scaled="0"/>
        </a:gra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28C91"/>
            </a:gs>
            <a:gs pos="100000">
              <a:srgbClr val="51A65D"/>
            </a:gs>
          </a:gsLst>
          <a:lin ang="4980000" scaled="0"/>
        </a:gra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16936</TotalTime>
  <Words>469</Words>
  <Application>Microsoft Office PowerPoint</Application>
  <PresentationFormat>Экран (4:3)</PresentationFormat>
  <Paragraphs>115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Arial</vt:lpstr>
      <vt:lpstr>Century Gothic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ВЫСШАЯ ЭКОНОМИЧЕСКАЯ ШКОЛА СПбГЭУ</vt:lpstr>
      <vt:lpstr>Презентация PowerPoint</vt:lpstr>
      <vt:lpstr>Презентация PowerPoint</vt:lpstr>
      <vt:lpstr>Презентация PowerPoint</vt:lpstr>
      <vt:lpstr>УЧЕБНЫЕ ПРОГРАММЫ ВЭШ</vt:lpstr>
      <vt:lpstr>ПАРТНЕРЫ И КЛИЕНТЫ ВЭШ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Пользователь</cp:lastModifiedBy>
  <cp:revision>748</cp:revision>
  <dcterms:created xsi:type="dcterms:W3CDTF">2016-07-14T12:34:36Z</dcterms:created>
  <dcterms:modified xsi:type="dcterms:W3CDTF">2021-04-22T19:41:57Z</dcterms:modified>
</cp:coreProperties>
</file>